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68" r:id="rId10"/>
    <p:sldId id="270" r:id="rId11"/>
    <p:sldId id="271" r:id="rId12"/>
    <p:sldId id="273" r:id="rId13"/>
    <p:sldId id="272" r:id="rId14"/>
    <p:sldId id="274" r:id="rId15"/>
    <p:sldId id="275" r:id="rId16"/>
    <p:sldId id="260" r:id="rId17"/>
    <p:sldId id="293" r:id="rId18"/>
    <p:sldId id="278" r:id="rId19"/>
    <p:sldId id="279" r:id="rId20"/>
    <p:sldId id="280" r:id="rId21"/>
    <p:sldId id="281" r:id="rId22"/>
    <p:sldId id="285" r:id="rId23"/>
    <p:sldId id="290" r:id="rId24"/>
    <p:sldId id="291" r:id="rId25"/>
    <p:sldId id="283" r:id="rId26"/>
    <p:sldId id="284" r:id="rId27"/>
    <p:sldId id="276" r:id="rId28"/>
    <p:sldId id="277" r:id="rId29"/>
    <p:sldId id="292" r:id="rId30"/>
    <p:sldId id="282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20" d="100"/>
          <a:sy n="120" d="100"/>
        </p:scale>
        <p:origin x="186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1B30-F51E-4588-B5F9-122257758143}" type="datetimeFigureOut">
              <a:rPr lang="en-US" smtClean="0"/>
              <a:t>25-Jun-21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CB83D-DC20-4B29-9181-2FCE16730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C766-9F85-4244-B2C8-CE4A2049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A3DF7F-9890-4319-B1F5-376B87521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05B9F5-4CE2-4C5B-BB5E-9EA6B261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DDA9-C1C3-448F-9A3B-8E75EF48EFF3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B9BF5-EBAC-4483-A4F7-91A31FC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BAF841-3F02-45A6-B994-1F40E045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A0B07-0733-4083-99E0-3C30F260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403138-E33F-4964-BFB2-B8136E8EE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C7DD26-7DC2-4A21-826D-D2CC131A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2651-6EB9-44F7-BBD2-AD3CA60B9E11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16E327-27CA-4343-A8FB-519CBE20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7D6C97-B3CF-44DB-8275-11F9F8FE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77CE129-B0D1-4D4C-B960-40736D46D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C1C82DD-C23D-43B5-899C-D76EE09E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F8216C-3372-466A-A478-87DFE43E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492A-9FC6-4090-9F0B-CC7179961368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87326B-C583-4050-8C5D-404005B9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131D4-7F33-41A7-9A93-6559582A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3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E1337-A901-4DEA-9D47-1F893DD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70B116-38A2-4BDE-A682-59E69EB4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F4802B-529F-4B7A-AC66-9364E445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8063-E2C0-4522-BCE7-C28EA2183C0A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80FCC5-FE9C-400C-AA1B-5EDA362F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EEAC87B-7F28-4D00-9FE6-E69DF0DB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7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BE40C-0EFB-44DD-99E1-7916F925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DC9810-2BDB-4BD1-BF85-4DC92395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86BA7-EC0B-4BC0-A3D3-E91F7CC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7954-E45C-41BC-88BA-46B1FEE1CD46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198B1E-2420-4322-93AC-1C3ABF72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67C94A-8DD0-4C07-AE40-3E392D97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C09AE-8386-4104-9450-DC785C56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469246-B4C6-4DD1-A332-C7CAC271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A23BA8-2DDE-4213-9A79-5872DC6F4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DEB8D3-218D-40B1-8CF5-CCCE52C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6D65-6CC9-4B3A-9E27-FC03FD76BA09}" type="datetime1">
              <a:rPr lang="en-US" smtClean="0"/>
              <a:t>25-Jun-21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EFA41B-6F22-4B91-953E-8AA4688D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EBF57D-F780-48B5-B76A-FAFDEEF4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A23B-8C5F-4DB1-B373-3F2C2694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77793F-2021-4700-9FA0-822839A5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2F7FC5-9C72-4938-A3B0-55EC019C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04BC05A-710B-4A9C-92C7-24CC36BB0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3A1000-27C1-4873-AFC1-3851B024E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B811049-69FD-49A7-9755-76EF566A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E083-A822-4EA2-A603-904C185C0DD6}" type="datetime1">
              <a:rPr lang="en-US" smtClean="0"/>
              <a:t>25-Jun-21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FB18377-4EBE-4CA4-806D-EC6BE782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952B471-14CE-4EDA-B002-37545FB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460A0-057F-4743-B0C0-C29B13F5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4A812F3-6979-485E-ACCB-CC506432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A090-A4DD-4E68-89F3-40B72AA72E9E}" type="datetime1">
              <a:rPr lang="en-US" smtClean="0"/>
              <a:t>25-Jun-21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5943C4-11CF-4B81-AA89-1EB81DE8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79CA7-B3CD-4E13-B458-7D3E18F1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D77E6A-2529-4ABF-ADA9-A57B54ED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A5D4-9AC1-4E90-B778-365C59E21A7D}" type="datetime1">
              <a:rPr lang="en-US" smtClean="0"/>
              <a:t>25-Jun-21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2D5B79-5B5B-48EA-A156-D77E8DF4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9B2FD4-D70A-4710-8F50-37CD9439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4F20-B3DD-49BB-B722-BD8E7B54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DB4041-6B04-45A2-A044-B79E583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C8C06F-AC0B-4905-9354-C94EC5A3B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AA535C-67C5-44CA-B1EF-7B5B40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4DC6-E586-4EE5-A901-B626A659D491}" type="datetime1">
              <a:rPr lang="en-US" smtClean="0"/>
              <a:t>25-Jun-21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B7DE7E-3AC3-4D9E-8FF9-E4AEACD8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F7ED1B-70D0-446E-82DE-0D0E5056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89536-378A-405D-9675-4CCDFB8B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3AD5D19-251F-4A3D-AD5F-9C9E00DE8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F9C3A6-A5C7-4B84-8B59-94312AC46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0B7058-8C33-4E89-A7DA-D8BBE525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617-6F8B-46F8-8CF5-F2553CEA1C55}" type="datetime1">
              <a:rPr lang="en-US" smtClean="0"/>
              <a:t>25-Jun-21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95C2BB1-D686-4FEB-B9B1-28B6DFFE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DDD13B1-DF03-411F-9A25-6D5378BD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5BBF358-B271-4DAB-9D67-39E6657B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DA73C-0763-44A6-94D8-DEC09B81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040A72-81DE-45D6-BEFD-17A5BBC5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43DD2-9445-4C89-864E-4F005787E53D}" type="datetime1">
              <a:rPr lang="en-US" smtClean="0"/>
              <a:t>25-Jun-21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C8FAF-1F24-4D97-9997-FA3A2C41B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4FB9AA-DF91-4A16-A910-349D68795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59.svg"/><Relationship Id="rId4" Type="http://schemas.openxmlformats.org/officeDocument/2006/relationships/image" Target="../media/image75.sv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59.svg"/><Relationship Id="rId4" Type="http://schemas.openxmlformats.org/officeDocument/2006/relationships/image" Target="../media/image81.sv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67.svg"/><Relationship Id="rId4" Type="http://schemas.openxmlformats.org/officeDocument/2006/relationships/image" Target="../media/image87.sv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10" Type="http://schemas.openxmlformats.org/officeDocument/2006/relationships/image" Target="../media/image67.svg"/><Relationship Id="rId4" Type="http://schemas.openxmlformats.org/officeDocument/2006/relationships/image" Target="../media/image93.sv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057400"/>
            <a:ext cx="10972800" cy="2743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PLD Plasma Propagation Model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Based on a model by Tom Wijnands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Adapted by Sam Borkent</a:t>
            </a:r>
          </a:p>
        </p:txBody>
      </p:sp>
      <p:sp>
        <p:nvSpPr>
          <p:cNvPr id="10" name="Tijdelijke aanduiding voor dianummer 2">
            <a:extLst>
              <a:ext uri="{FF2B5EF4-FFF2-40B4-BE49-F238E27FC236}">
                <a16:creationId xmlns:a16="http://schemas.microsoft.com/office/drawing/2014/main" id="{97D1803A-3580-47EE-8CD5-FAA225A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Collect the plasma and background particles into their designated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Angular distribution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15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25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𝑡𝑜𝑡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fbeelding 9">
            <a:extLst>
              <a:ext uri="{FF2B5EF4-FFF2-40B4-BE49-F238E27FC236}">
                <a16:creationId xmlns:a16="http://schemas.microsoft.com/office/drawing/2014/main" id="{504B3819-3EC1-4C06-B533-1BFD56B5C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10086" r="7826" b="15887"/>
          <a:stretch/>
        </p:blipFill>
        <p:spPr>
          <a:xfrm>
            <a:off x="7481870" y="2510013"/>
            <a:ext cx="2638461" cy="1371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FC8CDF1-CC25-49D2-B2A7-AB6F36B24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9" t="7328" r="10651" b="9617"/>
          <a:stretch/>
        </p:blipFill>
        <p:spPr>
          <a:xfrm>
            <a:off x="7465991" y="3884671"/>
            <a:ext cx="267021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019800" y="1257418"/>
            <a:ext cx="54864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Collision categories</a:t>
            </a:r>
          </a:p>
          <a:p>
            <a:pPr algn="ctr"/>
            <a:endParaRPr lang="en-US" sz="16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collisions between particle of the same type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collisions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Reactive collisions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Elastic collisions between metals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Collisions between metals and oxygen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466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/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Number of collisions in per bin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number of plasma particles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background gas particle density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length of one radial bin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/>
                  <a:t>: collision cross-section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relative velocity term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i="1" dirty="0"/>
                  <a:t>“Collision volume”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blipFill>
                <a:blip r:embed="rId3"/>
                <a:stretch>
                  <a:fillRect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2">
            <a:extLst>
              <a:ext uri="{FF2B5EF4-FFF2-40B4-BE49-F238E27FC236}">
                <a16:creationId xmlns:a16="http://schemas.microsoft.com/office/drawing/2014/main" id="{65FE33D2-41A3-48F3-A0E5-8637E25503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61237" y="3806962"/>
            <a:ext cx="29559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238874" y="1257418"/>
            <a:ext cx="53435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Collision calculation steps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Store the number of plasma particles in this bin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projected traveled path of the particles in one time step in case of no collisions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 within the projected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 that are filled with background particles, that move slower than the plasma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number of 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new velocity and position of particles after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Remove the collided particles from their velocity and radial bins prior to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Update the position of non-collided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back the collided particles to their new velocity and position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03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172073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996A95D5-3002-4E07-A431-13E5BAA97A18}"/>
              </a:ext>
            </a:extLst>
          </p:cNvPr>
          <p:cNvGrpSpPr/>
          <p:nvPr/>
        </p:nvGrpSpPr>
        <p:grpSpPr>
          <a:xfrm>
            <a:off x="7296838" y="1029328"/>
            <a:ext cx="3227595" cy="5234945"/>
            <a:chOff x="227932" y="409753"/>
            <a:chExt cx="5391818" cy="874517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A3EFFF7-E7B3-452E-AA6A-31B161D45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" r="55079"/>
            <a:stretch/>
          </p:blipFill>
          <p:spPr>
            <a:xfrm>
              <a:off x="227933" y="409753"/>
              <a:ext cx="4229768" cy="437258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08F1CFD9-A27E-47DF-A653-A42622D9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24" r="11652"/>
            <a:stretch/>
          </p:blipFill>
          <p:spPr>
            <a:xfrm>
              <a:off x="227932" y="4782338"/>
              <a:ext cx="4229768" cy="437258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D9EF8A7C-FD81-45ED-B8B8-DA7CB907A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850" b="17491"/>
            <a:stretch/>
          </p:blipFill>
          <p:spPr>
            <a:xfrm>
              <a:off x="4457700" y="2978450"/>
              <a:ext cx="1162050" cy="360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Approximations and assumptions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is no net exchange of particles between angular bins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particles move along a straight line following their initial angle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a constant temperature (no heat gradient)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no preferential propagation direction, so a net zero velocity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Square laser ablation spot, resulting in an axially symmetric plasma expansion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Heat dissipation into the target and excitation energy of atoms during ablation can be neglected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collisions are head-on and fully elastic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Collisions only occur between plasma particles and background gas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6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What did I do?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029201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Redesigned the code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Reimplemented the initial velocity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Implemented support for any target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Fully model background gas particle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Ensured conservation of number of particles, kinetic energy,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67E8C81-13BC-49E6-8CDA-5565A24D650C}"/>
              </a:ext>
            </a:extLst>
          </p:cNvPr>
          <p:cNvSpPr txBox="1"/>
          <p:nvPr/>
        </p:nvSpPr>
        <p:spPr>
          <a:xfrm>
            <a:off x="6096000" y="228599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Why did I do it?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/>
              <p:nvPr/>
            </p:nvSpPr>
            <p:spPr>
              <a:xfrm>
                <a:off x="6553199" y="1257419"/>
                <a:ext cx="4743451" cy="45243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Make the model dynamic and suitable for any material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Increase usability and readability of the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Improve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Normal distribution is not the proper distribution to use for values that span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 ∞]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Velocity distribution width determined for the propagation of Ti, not applicable for other atoms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Switch between materials by changing one line of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Easily add new materials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Gain insight into how much oxygen gas is propelled onto the substrate surface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particles get destroyed or created</a:t>
                </a:r>
              </a:p>
            </p:txBody>
          </p:sp>
        </mc:Choice>
        <mc:Fallback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257419"/>
                <a:ext cx="4743451" cy="4524315"/>
              </a:xfrm>
              <a:prstGeom prst="rect">
                <a:avLst/>
              </a:prstGeom>
              <a:blipFill>
                <a:blip r:embed="rId3"/>
                <a:stretch>
                  <a:fillRect l="-514" t="-404" r="-154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1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5A35867-8288-4E41-BE37-02B0D6B48977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GitHub (private)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7BFE02-A0BA-4E99-8DAF-970242A9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0" b="44088"/>
          <a:stretch/>
        </p:blipFill>
        <p:spPr>
          <a:xfrm>
            <a:off x="2458008" y="1257419"/>
            <a:ext cx="7275983" cy="49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D8C355F2-F88A-4813-BC86-E0B4340C5983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Introduction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609600" y="1490010"/>
            <a:ext cx="10972800" cy="46782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Model description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Approximations and assumptions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What did I do and why?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Conclusions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Suggestions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Let’s discuss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E4CC0D-A6E3-4653-846E-FF0E57F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36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47"/>
          <a:stretch/>
        </p:blipFill>
        <p:spPr>
          <a:xfrm>
            <a:off x="1803402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147"/>
          <a:stretch/>
        </p:blipFill>
        <p:spPr>
          <a:xfrm>
            <a:off x="1803401" y="2846328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185"/>
          <a:stretch/>
        </p:blipFill>
        <p:spPr>
          <a:xfrm>
            <a:off x="1715078" y="467512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C3394B9-83BE-4968-9EE1-5208DAD918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743BE50-A809-45DB-B214-7E1BBD71E3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DFFD22F-DC2F-4491-8FFD-DE8AFB80B1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C887C8B-282D-4E5D-BC22-18600CF4AA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12" t="-720" b="231"/>
          <a:stretch/>
        </p:blipFill>
        <p:spPr>
          <a:xfrm>
            <a:off x="1206500" y="1087231"/>
            <a:ext cx="10299700" cy="20440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605" r="155"/>
          <a:stretch/>
        </p:blipFill>
        <p:spPr>
          <a:xfrm>
            <a:off x="1206498" y="4427137"/>
            <a:ext cx="10299701" cy="204408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4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 (no neg. velo.)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51" t="-377" b="-16"/>
          <a:stretch/>
        </p:blipFill>
        <p:spPr>
          <a:xfrm>
            <a:off x="1206500" y="1062191"/>
            <a:ext cx="10299700" cy="20602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51" t="145" b="-607"/>
          <a:stretch/>
        </p:blipFill>
        <p:spPr>
          <a:xfrm>
            <a:off x="1206500" y="4465546"/>
            <a:ext cx="10299700" cy="206026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94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A5D2D5-5AAA-41EC-A50F-C646276D5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786" r="4451"/>
          <a:stretch/>
        </p:blipFill>
        <p:spPr>
          <a:xfrm>
            <a:off x="1438275" y="997933"/>
            <a:ext cx="10067926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D0E930-58C2-4A77-B014-1D1462F0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786" r="4343"/>
          <a:stretch/>
        </p:blipFill>
        <p:spPr>
          <a:xfrm>
            <a:off x="1438274" y="3741133"/>
            <a:ext cx="10080627" cy="27432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596900" y="997934"/>
            <a:ext cx="993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r>
              <a:rPr lang="en-US" b="1" dirty="0"/>
              <a:t>(no neg. velo.)</a:t>
            </a: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88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Conclusions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does not exactly match measurement, but results are in a similar range.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delivers consistent results for different type of materials.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seems to be an error for particle moving with a negative velocity, visible at higher pressures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Improvements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Fully modeled background gas particle kinematics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Support of any target composition, even mixture targets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Conservation of number of particles is ensured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Code is dynamic, self-documenting, and contains no ‘magic’  variables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Features missing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Oxidation of plasma species (although data structure supports it)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2D plume expansion plots</a:t>
            </a:r>
          </a:p>
        </p:txBody>
      </p:sp>
    </p:spTree>
    <p:extLst>
      <p:ext uri="{BB962C8B-B14F-4D97-AF65-F5344CB8AC3E}">
        <p14:creationId xmlns:p14="http://schemas.microsoft.com/office/powerpoint/2010/main" val="2993418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Suggestions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Introduce a temperature gradient in the background gas based on the substrate temperature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Find approximations for the heat dissipation into target and excitation energy of atoms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Include relation between laser fluence and spot dimensions and the angular distribution of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Allow highly kinetic particles to reflect of substrate surface and change direction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Implement MaterialsProject API to get material properties straight from their database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Add as material property which oxides a specific atom can 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Implement collisions between plasma species !</a:t>
            </a:r>
          </a:p>
        </p:txBody>
      </p:sp>
    </p:spTree>
    <p:extLst>
      <p:ext uri="{BB962C8B-B14F-4D97-AF65-F5344CB8AC3E}">
        <p14:creationId xmlns:p14="http://schemas.microsoft.com/office/powerpoint/2010/main" val="178117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Proposal for collisions between all particles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1020726" y="958453"/>
            <a:ext cx="10164725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speeds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directions (towards substrate or towards target)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Loop through plasma species (and additional oxidized species)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Loop through filled radial bins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projected path the particle would travel without collisions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the number of collisions with every species and for all radial bins in the projected path (for all slower moving particles) simultaneously using matrix calculations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new velocities and positions after collision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Limit number of collisions by the total number of particles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Remove particles from velocity and position before collision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all non-collided particle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back the collided particles to their new velocity and position after collision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139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Combine 1D results to achieve a 2D propagation model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47A84F5-F23B-444D-8E8F-4166572EEC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2901" y="1257419"/>
            <a:ext cx="5052598" cy="3416320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606E0B6-0A85-4D66-8ADD-3397D36F5628}"/>
              </a:ext>
            </a:extLst>
          </p:cNvPr>
          <p:cNvCxnSpPr>
            <a:cxnSpLocks/>
          </p:cNvCxnSpPr>
          <p:nvPr/>
        </p:nvCxnSpPr>
        <p:spPr>
          <a:xfrm flipH="1">
            <a:off x="8917574" y="4105275"/>
            <a:ext cx="216902" cy="1282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D37F899-6E23-43FF-8345-04AB353ECB64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314325" cy="1330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BE604E6-7A0C-4B54-B60F-E99191F994C9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857250" cy="1053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DC1662D6-09F7-4BF6-82D9-10A033080613}"/>
              </a:ext>
            </a:extLst>
          </p:cNvPr>
          <p:cNvSpPr txBox="1"/>
          <p:nvPr/>
        </p:nvSpPr>
        <p:spPr>
          <a:xfrm>
            <a:off x="8222250" y="5345906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Particle</a:t>
            </a:r>
          </a:p>
          <a:p>
            <a:pPr algn="ctr"/>
            <a:r>
              <a:rPr lang="en-US" sz="1600" dirty="0"/>
              <a:t>type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616B143-3569-46AE-A70F-0B285B7918F3}"/>
              </a:ext>
            </a:extLst>
          </p:cNvPr>
          <p:cNvSpPr txBox="1"/>
          <p:nvPr/>
        </p:nvSpPr>
        <p:spPr>
          <a:xfrm>
            <a:off x="9134475" y="5387399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Velocity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58F4D65-5763-4377-9B37-4E388E938E83}"/>
              </a:ext>
            </a:extLst>
          </p:cNvPr>
          <p:cNvSpPr txBox="1"/>
          <p:nvPr/>
        </p:nvSpPr>
        <p:spPr>
          <a:xfrm>
            <a:off x="9958387" y="5053518"/>
            <a:ext cx="111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collisions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 (log)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1365226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1365225" y="2786165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1327125" y="462663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38A3B51-CB03-4084-8AE7-309FFF29C4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51AF2A-4998-405F-92C6-02E1F6FE56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A53DACD-6314-4B85-85E5-817BF82E8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D67BAD-8514-4062-B519-023752938F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5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9032414-2E47-4E57-8E87-2324F5C17339}"/>
              </a:ext>
            </a:extLst>
          </p:cNvPr>
          <p:cNvSpPr txBox="1"/>
          <p:nvPr/>
        </p:nvSpPr>
        <p:spPr>
          <a:xfrm>
            <a:off x="8045245" y="1389221"/>
            <a:ext cx="31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1616027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5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32178A6-688E-42F4-8400-E0E82BE09E00}"/>
              </a:ext>
            </a:extLst>
          </p:cNvPr>
          <p:cNvSpPr txBox="1"/>
          <p:nvPr/>
        </p:nvSpPr>
        <p:spPr>
          <a:xfrm>
            <a:off x="8045245" y="1389221"/>
            <a:ext cx="31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424719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𝑢𝑐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/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𝑠𝑝𝑜𝑡</m:t>
                        </m:r>
                      </m:sub>
                    </m:sSub>
                  </m:oMath>
                </a14:m>
                <a:r>
                  <a:rPr lang="en-US" sz="1600" dirty="0"/>
                  <a:t>: volume of the ablation spot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volume of a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sz="1600" dirty="0"/>
                  <a:t>: density of the target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US" sz="1600" dirty="0"/>
                  <a:t>: density of a perfect material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blipFill>
                <a:blip r:embed="rId4"/>
                <a:stretch>
                  <a:fillRect b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8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𝑟𝑒𝑓𝑙𝑒𝑐𝑡𝑒𝑑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𝑎𝑏𝑠𝑜𝑟𝑏𝑒𝑑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𝑢𝑐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𝑘𝑖𝑛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𝑒𝑥𝑐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𝑙𝑎𝑠𝑒𝑟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𝑢𝑐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𝑒𝑥𝑐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/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ratio of laser energy absorbed by target</a:t>
                </a:r>
              </a:p>
              <a:p>
                <a:pPr algn="ctr"/>
                <a:endParaRPr lang="en-US" sz="1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heat dissipation into the target</a:t>
                </a:r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atomization energy (not </a:t>
                </a:r>
                <a:r>
                  <a:rPr lang="en-US" sz="1600" dirty="0"/>
                  <a:t>formation </a:t>
                </a:r>
                <a:r>
                  <a:rPr lang="en-US" sz="1600" dirty="0">
                    <a:solidFill>
                      <a:schemeClr val="tx1"/>
                    </a:solidFill>
                  </a:rPr>
                  <a:t>energy)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𝑘𝑖𝑛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kinetic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excitation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88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Log-normal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Maxwell-Boltzmann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Ideal gas law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Equipartition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  <m: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b="1" dirty="0"/>
                  <a:t>Computational bin volume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6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background gas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1699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1961</Words>
  <Application>Microsoft Office PowerPoint</Application>
  <PresentationFormat>Breedbeeld</PresentationFormat>
  <Paragraphs>678</Paragraphs>
  <Slides>34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Sam B</dc:creator>
  <cp:lastModifiedBy>Sam B</cp:lastModifiedBy>
  <cp:revision>51</cp:revision>
  <dcterms:created xsi:type="dcterms:W3CDTF">2021-06-24T16:03:08Z</dcterms:created>
  <dcterms:modified xsi:type="dcterms:W3CDTF">2021-06-25T11:15:57Z</dcterms:modified>
</cp:coreProperties>
</file>